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7" r:id="rId5"/>
    <p:sldId id="266" r:id="rId6"/>
    <p:sldId id="265" r:id="rId7"/>
    <p:sldId id="264" r:id="rId8"/>
    <p:sldId id="263" r:id="rId9"/>
    <p:sldId id="269" r:id="rId10"/>
    <p:sldId id="270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415B6-3C5F-4238-A8B6-280D81989264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752B7-37E6-46E4-A571-35ED0D277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52B7-37E6-46E4-A571-35ED0D2779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7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0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7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8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2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6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1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7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3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9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8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6F84E-149B-49FA-9B3B-2B9CFF66944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CACA-9455-4436-843B-4E9EF8B79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9792" y="1243786"/>
            <a:ext cx="68154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инновационной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Линейный </a:t>
            </a:r>
            <a:r>
              <a:rPr lang="ru-RU" sz="3200" b="1" dirty="0" smtClean="0">
                <a:solidFill>
                  <a:srgbClr val="C00000"/>
                </a:solidFill>
              </a:rPr>
              <a:t>календарь» в формировании временных представлений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дошкольного возраста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C00000"/>
              </a:solidFill>
            </a:endParaRPr>
          </a:p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   МАДОУ детский сад 46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Воспитатель: Карпова Н.Л</a:t>
            </a:r>
          </a:p>
          <a:p>
            <a:endParaRPr lang="ru-RU" sz="4000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6837"/>
            <a:ext cx="11591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инновационной технологии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rgbClr val="7030A0"/>
                </a:solidFill>
              </a:rPr>
              <a:t>«Линейный календарь»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794" y="1642010"/>
            <a:ext cx="480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Буду применять данную инновационную технологию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8040" y="1567765"/>
            <a:ext cx="480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Подумаю над применением данной инновационной технологии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752902" y="2363140"/>
            <a:ext cx="4239904" cy="4107836"/>
          </a:xfrm>
          <a:prstGeom prst="verticalScrol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ертикальный свиток 10"/>
          <p:cNvSpPr/>
          <p:nvPr/>
        </p:nvSpPr>
        <p:spPr>
          <a:xfrm rot="10800000">
            <a:off x="7178040" y="2363140"/>
            <a:ext cx="4239904" cy="4107836"/>
          </a:xfrm>
          <a:prstGeom prst="verticalScrol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21" y="2740257"/>
            <a:ext cx="1473003" cy="26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" y="-2116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4688" y="0"/>
            <a:ext cx="618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41" y="4050371"/>
            <a:ext cx="2627893" cy="2321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915" y="1099515"/>
            <a:ext cx="6961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rgbClr val="002060"/>
                </a:solidFill>
              </a:rPr>
              <a:t>Мои </a:t>
            </a:r>
            <a:r>
              <a:rPr lang="ru-RU" sz="3600" b="1" smtClean="0">
                <a:solidFill>
                  <a:srgbClr val="002060"/>
                </a:solidFill>
              </a:rPr>
              <a:t>контакты: 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Карпова </a:t>
            </a:r>
            <a:r>
              <a:rPr lang="ru-RU" sz="3600" b="1" dirty="0" smtClean="0">
                <a:solidFill>
                  <a:srgbClr val="002060"/>
                </a:solidFill>
              </a:rPr>
              <a:t>Наталия Леонидовна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Тел: 89014147075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Почта </a:t>
            </a:r>
            <a:r>
              <a:rPr lang="en-US" sz="3600" b="1" dirty="0" smtClean="0">
                <a:solidFill>
                  <a:srgbClr val="002060"/>
                </a:solidFill>
              </a:rPr>
              <a:t>Nata198206@mail.ru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90" y="1594591"/>
            <a:ext cx="4835332" cy="362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00000"/>
          </a:solidFill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15" y="4008431"/>
            <a:ext cx="2267572" cy="22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76217" y="321333"/>
            <a:ext cx="27637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новизны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7315" y="1239223"/>
            <a:ext cx="111123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это очень сложный объект познания дошкольниками. К причинам, обусловливающим эти трудности, относят специфические особенности времени: текучесть, необратимость, недоступность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76217" y="30623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 о нём у детей возникает в процессе жизни на основе его личного опыта.</a:t>
            </a:r>
            <a:endParaRPr lang="ru-RU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54" y="2427527"/>
            <a:ext cx="2308884" cy="41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1999" y="662754"/>
            <a:ext cx="10234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ехнологию «Линейный календарь», которая предназначена для закрепления  у детей математических и логических представлений,  представлений о времени, пространстве, развитие и навыков.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8264236" y="2466272"/>
            <a:ext cx="2340428" cy="1080655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коммуникативных</a:t>
            </a:r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985218" y="2483788"/>
            <a:ext cx="2648197" cy="1080655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5" y="4350171"/>
            <a:ext cx="4220191" cy="2316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7" b="39333"/>
          <a:stretch/>
        </p:blipFill>
        <p:spPr>
          <a:xfrm>
            <a:off x="4164406" y="1914673"/>
            <a:ext cx="3429735" cy="1909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6" r="9448" b="14954"/>
          <a:stretch/>
        </p:blipFill>
        <p:spPr>
          <a:xfrm>
            <a:off x="5510864" y="4350171"/>
            <a:ext cx="6174035" cy="23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88280" y="652672"/>
            <a:ext cx="7473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детей с элементарными представлениями о времени: его текучести, периодичности, необратимости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6584" y="2621673"/>
            <a:ext cx="55256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Вызвать стремление планировать свою жизнь с помощью дней недели и календаря.</a:t>
            </a:r>
            <a:endParaRPr lang="ru-RU" sz="1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Закреплять знания о сезонных изменениях в природе, устный счет.</a:t>
            </a:r>
            <a:endParaRPr lang="ru-RU" sz="1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-Развивать внимание, память, зрительное восприятие.</a:t>
            </a:r>
            <a:endParaRPr lang="ru-RU" sz="1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-Формировать связную речь.</a:t>
            </a:r>
            <a:endParaRPr lang="ru-RU" sz="1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Планировать мероприятия и уметь подготовиться к нему сообща.</a:t>
            </a:r>
            <a:endParaRPr lang="ru-RU" sz="1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4759" y="2269890"/>
            <a:ext cx="4762500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1175311" y="228889"/>
            <a:ext cx="1662547" cy="1235114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250057" y="3274621"/>
            <a:ext cx="1662547" cy="1235114"/>
          </a:xfrm>
          <a:prstGeom prst="flowChartMagnetic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Задачи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5039" y="3021878"/>
            <a:ext cx="4379835" cy="2611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4156" y="3010203"/>
            <a:ext cx="4397013" cy="2651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55757" y="2137557"/>
            <a:ext cx="2791225" cy="4397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1701" y="3010075"/>
            <a:ext cx="4379838" cy="263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380" y="468613"/>
            <a:ext cx="11340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Каждый день, оставил замечательные впечатления у каждого ребёнка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4655" y="3640642"/>
            <a:ext cx="3022580" cy="2547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7290" y="348868"/>
            <a:ext cx="2729123" cy="2568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9050" y="3611800"/>
            <a:ext cx="2985604" cy="2568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9049" y="351557"/>
            <a:ext cx="2713792" cy="2547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6" y="417716"/>
            <a:ext cx="5447371" cy="5971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2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2077" y="2340645"/>
            <a:ext cx="4762000" cy="3388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1399" y="2258400"/>
            <a:ext cx="4762500" cy="3553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3289" y="2294594"/>
            <a:ext cx="4762499" cy="3480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29703" y="842750"/>
            <a:ext cx="32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День экспериментирования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6251" y="833846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День красоты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2472" y="842750"/>
            <a:ext cx="310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День мыльных пузырей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436656"/>
              </p:ext>
            </p:extLst>
          </p:nvPr>
        </p:nvGraphicFramePr>
        <p:xfrm>
          <a:off x="2219939" y="795646"/>
          <a:ext cx="9203376" cy="574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768"/>
                <a:gridCol w="1314768"/>
                <a:gridCol w="1314768"/>
                <a:gridCol w="1314768"/>
                <a:gridCol w="1314768"/>
                <a:gridCol w="1314768"/>
                <a:gridCol w="1314768"/>
              </a:tblGrid>
              <a:tr h="10057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1856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1856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1856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185696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О</a:t>
                      </a:r>
                      <a:endParaRPr lang="ru-RU" sz="4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К</a:t>
                      </a:r>
                      <a:endParaRPr lang="ru-RU" sz="4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/>
                        <a:t>Т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Я</a:t>
                      </a:r>
                      <a:endParaRPr lang="ru-RU" sz="4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Б</a:t>
                      </a:r>
                      <a:endParaRPr lang="ru-RU" sz="48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Р</a:t>
                      </a:r>
                      <a:endParaRPr lang="ru-RU" sz="4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ь</a:t>
                      </a:r>
                      <a:endParaRPr lang="ru-RU" sz="5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440255" y="918443"/>
            <a:ext cx="1674420" cy="8906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Красота вокруг нас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49843" y="1975596"/>
            <a:ext cx="1857165" cy="104502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Овощи и фрукты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39903" y="3172315"/>
            <a:ext cx="1987796" cy="9955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 детский сад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66354" y="4280386"/>
            <a:ext cx="1831108" cy="97179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Осень в гости просим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4"/>
          <a:stretch/>
        </p:blipFill>
        <p:spPr>
          <a:xfrm>
            <a:off x="9117512" y="939347"/>
            <a:ext cx="795659" cy="7594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4"/>
          <a:stretch/>
        </p:blipFill>
        <p:spPr>
          <a:xfrm>
            <a:off x="10279442" y="3088676"/>
            <a:ext cx="982939" cy="8558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4"/>
          <a:stretch/>
        </p:blipFill>
        <p:spPr>
          <a:xfrm>
            <a:off x="10212109" y="4381946"/>
            <a:ext cx="982939" cy="8702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4"/>
          <a:stretch/>
        </p:blipFill>
        <p:spPr>
          <a:xfrm>
            <a:off x="8968738" y="4378359"/>
            <a:ext cx="982939" cy="8237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4"/>
          <a:stretch/>
        </p:blipFill>
        <p:spPr>
          <a:xfrm>
            <a:off x="9023871" y="1963960"/>
            <a:ext cx="982939" cy="8082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4"/>
          <a:stretch/>
        </p:blipFill>
        <p:spPr>
          <a:xfrm>
            <a:off x="9023871" y="3088850"/>
            <a:ext cx="982939" cy="8795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4"/>
          <a:stretch/>
        </p:blipFill>
        <p:spPr>
          <a:xfrm>
            <a:off x="10342166" y="866850"/>
            <a:ext cx="722826" cy="8072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4"/>
          <a:stretch/>
        </p:blipFill>
        <p:spPr>
          <a:xfrm>
            <a:off x="10279443" y="1894845"/>
            <a:ext cx="982939" cy="95045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25" y="4253468"/>
            <a:ext cx="1040858" cy="104085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596984" y="285008"/>
            <a:ext cx="779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Линейный календарь в младшей группе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92" y="4266548"/>
            <a:ext cx="1040858" cy="10408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79" y="4273277"/>
            <a:ext cx="1040858" cy="10408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52" y="4231506"/>
            <a:ext cx="1040858" cy="104085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48" y="4231506"/>
            <a:ext cx="1040858" cy="104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15" y="1992569"/>
            <a:ext cx="1090035" cy="85273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80" y="3125490"/>
            <a:ext cx="945742" cy="9457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9" y="916107"/>
            <a:ext cx="1118344" cy="74556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95" y="928550"/>
            <a:ext cx="1118344" cy="7455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90" y="908699"/>
            <a:ext cx="1118344" cy="74556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52" y="928550"/>
            <a:ext cx="1118344" cy="7455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62" y="897700"/>
            <a:ext cx="1118344" cy="7455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56" y="2012200"/>
            <a:ext cx="1090035" cy="85273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97" y="1992568"/>
            <a:ext cx="1090035" cy="8527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94" y="2023402"/>
            <a:ext cx="1090035" cy="85273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62" y="2023403"/>
            <a:ext cx="1090035" cy="85273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36" y="3112042"/>
            <a:ext cx="945742" cy="94574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90" y="3074927"/>
            <a:ext cx="945742" cy="94574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56" y="3099735"/>
            <a:ext cx="945742" cy="9457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29" y="3089771"/>
            <a:ext cx="945742" cy="9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166" y="238539"/>
            <a:ext cx="498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Мастер класс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356" y="824946"/>
            <a:ext cx="102770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4 ноября </a:t>
            </a:r>
            <a:r>
              <a:rPr lang="ru-RU" sz="2800" dirty="0" smtClean="0">
                <a:solidFill>
                  <a:srgbClr val="002060"/>
                </a:solidFill>
              </a:rPr>
              <a:t>          </a:t>
            </a:r>
            <a:r>
              <a:rPr lang="ru-RU" sz="2800" b="1" dirty="0" smtClean="0">
                <a:solidFill>
                  <a:srgbClr val="7030A0"/>
                </a:solidFill>
              </a:rPr>
              <a:t>День </a:t>
            </a:r>
            <a:r>
              <a:rPr lang="ru-RU" sz="2800" b="1" dirty="0">
                <a:solidFill>
                  <a:srgbClr val="7030A0"/>
                </a:solidFill>
              </a:rPr>
              <a:t>народного единства России</a:t>
            </a:r>
          </a:p>
          <a:p>
            <a:r>
              <a:rPr lang="ru-RU" sz="2800" dirty="0">
                <a:solidFill>
                  <a:srgbClr val="002060"/>
                </a:solidFill>
              </a:rPr>
              <a:t> </a:t>
            </a:r>
          </a:p>
          <a:p>
            <a:r>
              <a:rPr lang="ru-RU" sz="2800" dirty="0">
                <a:solidFill>
                  <a:srgbClr val="002060"/>
                </a:solidFill>
              </a:rPr>
              <a:t>4 </a:t>
            </a:r>
            <a:r>
              <a:rPr lang="ru-RU" sz="2800" dirty="0" smtClean="0">
                <a:solidFill>
                  <a:srgbClr val="002060"/>
                </a:solidFill>
              </a:rPr>
              <a:t>ноября           </a:t>
            </a:r>
            <a:r>
              <a:rPr lang="ru-RU" sz="2800" b="1" dirty="0">
                <a:solidFill>
                  <a:srgbClr val="7030A0"/>
                </a:solidFill>
              </a:rPr>
              <a:t>День заботы о себе</a:t>
            </a:r>
          </a:p>
          <a:p>
            <a:r>
              <a:rPr lang="ru-RU" sz="2800">
                <a:solidFill>
                  <a:srgbClr val="002060"/>
                </a:solidFill>
              </a:rPr>
              <a:t> 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10 ноября </a:t>
            </a:r>
            <a:r>
              <a:rPr lang="ru-RU" sz="2800" dirty="0" smtClean="0">
                <a:solidFill>
                  <a:srgbClr val="002060"/>
                </a:solidFill>
              </a:rPr>
              <a:t>       </a:t>
            </a:r>
            <a:r>
              <a:rPr lang="ru-RU" sz="2800" b="1" dirty="0" smtClean="0">
                <a:solidFill>
                  <a:srgbClr val="7030A0"/>
                </a:solidFill>
              </a:rPr>
              <a:t>День </a:t>
            </a:r>
            <a:r>
              <a:rPr lang="ru-RU" sz="2800" b="1" dirty="0">
                <a:solidFill>
                  <a:srgbClr val="7030A0"/>
                </a:solidFill>
              </a:rPr>
              <a:t>первых признаков зимы</a:t>
            </a:r>
          </a:p>
          <a:p>
            <a:r>
              <a:rPr lang="ru-RU" sz="2800" dirty="0">
                <a:solidFill>
                  <a:srgbClr val="002060"/>
                </a:solidFill>
              </a:rPr>
              <a:t> 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12 ноября </a:t>
            </a:r>
            <a:r>
              <a:rPr lang="ru-RU" sz="2800" dirty="0" smtClean="0">
                <a:solidFill>
                  <a:srgbClr val="002060"/>
                </a:solidFill>
              </a:rPr>
              <a:t>       </a:t>
            </a:r>
            <a:r>
              <a:rPr lang="ru-RU" sz="2800" b="1" dirty="0" smtClean="0">
                <a:solidFill>
                  <a:srgbClr val="7030A0"/>
                </a:solidFill>
              </a:rPr>
              <a:t>Экологический </a:t>
            </a:r>
            <a:r>
              <a:rPr lang="ru-RU" sz="2800" b="1" dirty="0">
                <a:solidFill>
                  <a:srgbClr val="7030A0"/>
                </a:solidFill>
              </a:rPr>
              <a:t>праздник «Синичкин день»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 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13 ноября </a:t>
            </a:r>
            <a:r>
              <a:rPr lang="ru-RU" sz="2800" dirty="0" smtClean="0">
                <a:solidFill>
                  <a:srgbClr val="002060"/>
                </a:solidFill>
              </a:rPr>
              <a:t>       </a:t>
            </a:r>
            <a:r>
              <a:rPr lang="ru-RU" sz="2800" b="1" dirty="0" smtClean="0">
                <a:solidFill>
                  <a:srgbClr val="7030A0"/>
                </a:solidFill>
              </a:rPr>
              <a:t>Всемирный </a:t>
            </a:r>
            <a:r>
              <a:rPr lang="ru-RU" sz="2800" b="1" dirty="0">
                <a:solidFill>
                  <a:srgbClr val="7030A0"/>
                </a:solidFill>
              </a:rPr>
              <a:t>день доброты</a:t>
            </a:r>
          </a:p>
          <a:p>
            <a:r>
              <a:rPr lang="ru-RU" sz="2800" dirty="0">
                <a:solidFill>
                  <a:srgbClr val="002060"/>
                </a:solidFill>
              </a:rPr>
              <a:t> 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18 ноября </a:t>
            </a:r>
            <a:r>
              <a:rPr lang="ru-RU" sz="2800" dirty="0" smtClean="0">
                <a:solidFill>
                  <a:srgbClr val="002060"/>
                </a:solidFill>
              </a:rPr>
              <a:t>       </a:t>
            </a:r>
            <a:r>
              <a:rPr lang="ru-RU" sz="2800" b="1" dirty="0" smtClean="0">
                <a:solidFill>
                  <a:srgbClr val="7030A0"/>
                </a:solidFill>
              </a:rPr>
              <a:t>День </a:t>
            </a:r>
            <a:r>
              <a:rPr lang="ru-RU" sz="2800" b="1" dirty="0">
                <a:solidFill>
                  <a:srgbClr val="7030A0"/>
                </a:solidFill>
              </a:rPr>
              <a:t>рождения Деда Мороза</a:t>
            </a:r>
          </a:p>
        </p:txBody>
      </p:sp>
    </p:spTree>
    <p:extLst>
      <p:ext uri="{BB962C8B-B14F-4D97-AF65-F5344CB8AC3E}">
        <p14:creationId xmlns:p14="http://schemas.microsoft.com/office/powerpoint/2010/main" val="331532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105</Words>
  <Application>Microsoft Office PowerPoint</Application>
  <PresentationFormat>Широкоэкранный</PresentationFormat>
  <Paragraphs>60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kseniagalkina@mail.ru</dc:creator>
  <cp:lastModifiedBy>kseniagalkina@mail.ru</cp:lastModifiedBy>
  <cp:revision>24</cp:revision>
  <dcterms:created xsi:type="dcterms:W3CDTF">2022-10-10T08:33:39Z</dcterms:created>
  <dcterms:modified xsi:type="dcterms:W3CDTF">2022-10-28T09:17:38Z</dcterms:modified>
</cp:coreProperties>
</file>